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6" r:id="rId3"/>
    <p:sldId id="284" r:id="rId4"/>
    <p:sldId id="285" r:id="rId5"/>
    <p:sldId id="286" r:id="rId6"/>
    <p:sldId id="287" r:id="rId7"/>
    <p:sldId id="288" r:id="rId8"/>
    <p:sldId id="290" r:id="rId9"/>
    <p:sldId id="291" r:id="rId10"/>
    <p:sldId id="292" r:id="rId11"/>
    <p:sldId id="259" r:id="rId12"/>
    <p:sldId id="275" r:id="rId13"/>
    <p:sldId id="274" r:id="rId14"/>
    <p:sldId id="295" r:id="rId15"/>
    <p:sldId id="296" r:id="rId16"/>
    <p:sldId id="297" r:id="rId17"/>
    <p:sldId id="298" r:id="rId18"/>
    <p:sldId id="271" r:id="rId19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 Hyeon Hong" initials="JHH" lastIdx="1" clrIdx="0">
    <p:extLst>
      <p:ext uri="{19B8F6BF-5375-455C-9EA6-DF929625EA0E}">
        <p15:presenceInfo xmlns:p15="http://schemas.microsoft.com/office/powerpoint/2012/main" userId="dc580f076faae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194293"/>
    <a:srgbClr val="CCCFDC"/>
    <a:srgbClr val="5B5B98"/>
    <a:srgbClr val="FFFFFF"/>
    <a:srgbClr val="E7E9EE"/>
    <a:srgbClr val="9999CC"/>
    <a:srgbClr val="CC99FF"/>
    <a:srgbClr val="6666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8" autoAdjust="0"/>
    <p:restoredTop sz="96846" autoAdjust="0"/>
  </p:normalViewPr>
  <p:slideViewPr>
    <p:cSldViewPr snapToGrid="0">
      <p:cViewPr varScale="1">
        <p:scale>
          <a:sx n="114" d="100"/>
          <a:sy n="114" d="100"/>
        </p:scale>
        <p:origin x="12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6"/>
    </p:cViewPr>
  </p:sorterViewPr>
  <p:notesViewPr>
    <p:cSldViewPr snapToGrid="0">
      <p:cViewPr varScale="1">
        <p:scale>
          <a:sx n="93" d="100"/>
          <a:sy n="93" d="100"/>
        </p:scale>
        <p:origin x="37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mysnu-my.sharepoint.com/personal/thaink_seoul_ac_kr/Documents/SNU/LG%20Display/3DRS/W22/MAP%20COM/Compa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mysnu-my.sharepoint.com/personal/thaink_seoul_ac_kr/Documents/SNU/LG%20Display/3DRS/W22/MAP%20COM/Compa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mysnu-my.sharepoint.com/personal/thaink_seoul_ac_kr/Documents/SNU/LG%20Display/3DRS/W22/MAP%20COM/Compar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mysnu-my.sharepoint.com/personal/thaink_seoul_ac_kr/Documents/SNU/LG%20Display/3DRS/W22/MAP%20COM/Compar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1st frame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Sheet1!$C$3:$M$3</c:f>
              <c:numCache>
                <c:formatCode>General</c:formatCode>
                <c:ptCount val="6"/>
                <c:pt idx="0">
                  <c:v>33.537300000000002</c:v>
                </c:pt>
                <c:pt idx="1">
                  <c:v>32.544899999999998</c:v>
                </c:pt>
                <c:pt idx="2">
                  <c:v>33.457099999999997</c:v>
                </c:pt>
                <c:pt idx="3">
                  <c:v>32.234299999999998</c:v>
                </c:pt>
                <c:pt idx="4">
                  <c:v>33.410299999999999</c:v>
                </c:pt>
                <c:pt idx="5">
                  <c:v>33.509900000000002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1-43DA-B0A8-363FEE5D374F}"/>
            </c:ext>
          </c:extLst>
        </c:ser>
        <c:ser>
          <c:idx val="1"/>
          <c:order val="1"/>
          <c:tx>
            <c:v>2nd frame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Sheet1!$C$4:$M$4</c:f>
              <c:numCache>
                <c:formatCode>General</c:formatCode>
                <c:ptCount val="6"/>
                <c:pt idx="0">
                  <c:v>33.756799999999998</c:v>
                </c:pt>
                <c:pt idx="1">
                  <c:v>33.373199999999997</c:v>
                </c:pt>
                <c:pt idx="2">
                  <c:v>33.731000000000002</c:v>
                </c:pt>
                <c:pt idx="3">
                  <c:v>32.814999999999998</c:v>
                </c:pt>
                <c:pt idx="4">
                  <c:v>33.802799999999998</c:v>
                </c:pt>
                <c:pt idx="5">
                  <c:v>33.743400000000001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11-43DA-B0A8-363FEE5D374F}"/>
            </c:ext>
          </c:extLst>
        </c:ser>
        <c:ser>
          <c:idx val="2"/>
          <c:order val="2"/>
          <c:tx>
            <c:v>average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Sheet1!$C$5:$M$5</c:f>
              <c:numCache>
                <c:formatCode>General</c:formatCode>
                <c:ptCount val="6"/>
                <c:pt idx="0">
                  <c:v>33.988300000000002</c:v>
                </c:pt>
                <c:pt idx="1">
                  <c:v>33.707700000000003</c:v>
                </c:pt>
                <c:pt idx="2">
                  <c:v>33.977499999999999</c:v>
                </c:pt>
                <c:pt idx="3">
                  <c:v>33.637500000000003</c:v>
                </c:pt>
                <c:pt idx="4">
                  <c:v>33.976199999999999</c:v>
                </c:pt>
                <c:pt idx="5">
                  <c:v>33.978499999999997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11-43DA-B0A8-363FEE5D3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879912"/>
        <c:axId val="425884176"/>
      </c:barChart>
      <c:catAx>
        <c:axId val="4258799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884176"/>
        <c:crosses val="autoZero"/>
        <c:auto val="1"/>
        <c:lblAlgn val="ctr"/>
        <c:lblOffset val="100"/>
        <c:noMultiLvlLbl val="0"/>
      </c:catAx>
      <c:valAx>
        <c:axId val="4258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879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1st frame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Sheet1!$C$9:$M$9</c:f>
              <c:numCache>
                <c:formatCode>General</c:formatCode>
                <c:ptCount val="6"/>
                <c:pt idx="0">
                  <c:v>34.813400000000001</c:v>
                </c:pt>
                <c:pt idx="1">
                  <c:v>34.302500000000002</c:v>
                </c:pt>
                <c:pt idx="2">
                  <c:v>34.430999999999997</c:v>
                </c:pt>
                <c:pt idx="3">
                  <c:v>34.228000000000002</c:v>
                </c:pt>
                <c:pt idx="4">
                  <c:v>34.7254</c:v>
                </c:pt>
                <c:pt idx="5">
                  <c:v>34.756100000000004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E-4359-BFE3-EFFE01E3EEDC}"/>
            </c:ext>
          </c:extLst>
        </c:ser>
        <c:ser>
          <c:idx val="1"/>
          <c:order val="1"/>
          <c:tx>
            <c:v>2nd frame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Sheet1!$C$10:$M$10</c:f>
              <c:numCache>
                <c:formatCode>General</c:formatCode>
                <c:ptCount val="6"/>
                <c:pt idx="0">
                  <c:v>34.780999999999999</c:v>
                </c:pt>
                <c:pt idx="1">
                  <c:v>34.674199999999999</c:v>
                </c:pt>
                <c:pt idx="2">
                  <c:v>34.741300000000003</c:v>
                </c:pt>
                <c:pt idx="3">
                  <c:v>34.732300000000002</c:v>
                </c:pt>
                <c:pt idx="4">
                  <c:v>34.823399999999999</c:v>
                </c:pt>
                <c:pt idx="5">
                  <c:v>34.8491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3E-4359-BFE3-EFFE01E3EEDC}"/>
            </c:ext>
          </c:extLst>
        </c:ser>
        <c:ser>
          <c:idx val="2"/>
          <c:order val="2"/>
          <c:tx>
            <c:v>average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Sheet1!$C$11:$M$11</c:f>
              <c:numCache>
                <c:formatCode>General</c:formatCode>
                <c:ptCount val="6"/>
                <c:pt idx="0">
                  <c:v>34.459800000000001</c:v>
                </c:pt>
                <c:pt idx="1">
                  <c:v>34.287599999999998</c:v>
                </c:pt>
                <c:pt idx="2">
                  <c:v>34.436100000000003</c:v>
                </c:pt>
                <c:pt idx="3">
                  <c:v>34.321199999999997</c:v>
                </c:pt>
                <c:pt idx="4">
                  <c:v>34.569099999999999</c:v>
                </c:pt>
                <c:pt idx="5">
                  <c:v>34.521599999999999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3E-4359-BFE3-EFFE01E3E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561688"/>
        <c:axId val="430565296"/>
      </c:barChart>
      <c:catAx>
        <c:axId val="430561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565296"/>
        <c:crosses val="autoZero"/>
        <c:auto val="1"/>
        <c:lblAlgn val="ctr"/>
        <c:lblOffset val="100"/>
        <c:noMultiLvlLbl val="0"/>
      </c:catAx>
      <c:valAx>
        <c:axId val="43056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561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1st frame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Sheet1!$C$12:$M$12</c:f>
              <c:numCache>
                <c:formatCode>General</c:formatCode>
                <c:ptCount val="6"/>
                <c:pt idx="0">
                  <c:v>38.2697</c:v>
                </c:pt>
                <c:pt idx="1">
                  <c:v>38.048200000000001</c:v>
                </c:pt>
                <c:pt idx="2">
                  <c:v>38.218400000000003</c:v>
                </c:pt>
                <c:pt idx="3">
                  <c:v>38.186100000000003</c:v>
                </c:pt>
                <c:pt idx="4">
                  <c:v>38.243899999999996</c:v>
                </c:pt>
                <c:pt idx="5">
                  <c:v>38.291600000000003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52-4DF8-B14C-10E0202EDE08}"/>
            </c:ext>
          </c:extLst>
        </c:ser>
        <c:ser>
          <c:idx val="1"/>
          <c:order val="1"/>
          <c:tx>
            <c:v>2nd frame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Sheet1!$C$13:$M$13</c:f>
              <c:numCache>
                <c:formatCode>General</c:formatCode>
                <c:ptCount val="6"/>
                <c:pt idx="0">
                  <c:v>38.294400000000003</c:v>
                </c:pt>
                <c:pt idx="1">
                  <c:v>38.140500000000003</c:v>
                </c:pt>
                <c:pt idx="2">
                  <c:v>38.266100000000002</c:v>
                </c:pt>
                <c:pt idx="3">
                  <c:v>38.170400000000001</c:v>
                </c:pt>
                <c:pt idx="4">
                  <c:v>38.200000000000003</c:v>
                </c:pt>
                <c:pt idx="5">
                  <c:v>38.233899999999998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52-4DF8-B14C-10E0202EDE08}"/>
            </c:ext>
          </c:extLst>
        </c:ser>
        <c:ser>
          <c:idx val="2"/>
          <c:order val="2"/>
          <c:tx>
            <c:v>average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Sheet1!$C$14:$M$14</c:f>
              <c:numCache>
                <c:formatCode>General</c:formatCode>
                <c:ptCount val="6"/>
                <c:pt idx="0">
                  <c:v>38.2806</c:v>
                </c:pt>
                <c:pt idx="1">
                  <c:v>38.1265</c:v>
                </c:pt>
                <c:pt idx="2">
                  <c:v>38.241700000000002</c:v>
                </c:pt>
                <c:pt idx="3">
                  <c:v>38.194800000000001</c:v>
                </c:pt>
                <c:pt idx="4">
                  <c:v>38.216799999999999</c:v>
                </c:pt>
                <c:pt idx="5">
                  <c:v>38.2545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52-4DF8-B14C-10E0202ED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2139752"/>
        <c:axId val="492135816"/>
      </c:barChart>
      <c:catAx>
        <c:axId val="4921397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135816"/>
        <c:crosses val="autoZero"/>
        <c:auto val="1"/>
        <c:lblAlgn val="ctr"/>
        <c:lblOffset val="100"/>
        <c:noMultiLvlLbl val="0"/>
      </c:catAx>
      <c:valAx>
        <c:axId val="492135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139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1st frame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Sheet2!$C$3:$N$3</c:f>
              <c:numCache>
                <c:formatCode>General</c:formatCode>
                <c:ptCount val="6"/>
                <c:pt idx="0">
                  <c:v>0.89502000000000004</c:v>
                </c:pt>
                <c:pt idx="1">
                  <c:v>0.83823999999999999</c:v>
                </c:pt>
                <c:pt idx="2">
                  <c:v>0.88734000000000002</c:v>
                </c:pt>
                <c:pt idx="3">
                  <c:v>0.81962999999999997</c:v>
                </c:pt>
                <c:pt idx="4">
                  <c:v>0.88663999999999998</c:v>
                </c:pt>
                <c:pt idx="5">
                  <c:v>0.89046000000000003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6C-4FA8-B922-300087BCED05}"/>
            </c:ext>
          </c:extLst>
        </c:ser>
        <c:ser>
          <c:idx val="1"/>
          <c:order val="1"/>
          <c:tx>
            <c:strRef>
              <c:f>Sheet2!$B$4</c:f>
              <c:strCache>
                <c:ptCount val="1"/>
                <c:pt idx="0">
                  <c:v>2nd frame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Sheet2!$C$4:$N$4</c:f>
              <c:numCache>
                <c:formatCode>General</c:formatCode>
                <c:ptCount val="6"/>
                <c:pt idx="0">
                  <c:v>0.90517999999999998</c:v>
                </c:pt>
                <c:pt idx="1">
                  <c:v>0.88807000000000003</c:v>
                </c:pt>
                <c:pt idx="2">
                  <c:v>0.90281999999999996</c:v>
                </c:pt>
                <c:pt idx="3">
                  <c:v>0.85548999999999997</c:v>
                </c:pt>
                <c:pt idx="4">
                  <c:v>0.90573000000000004</c:v>
                </c:pt>
                <c:pt idx="5">
                  <c:v>0.90397000000000005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6C-4FA8-B922-300087BCED05}"/>
            </c:ext>
          </c:extLst>
        </c:ser>
        <c:ser>
          <c:idx val="2"/>
          <c:order val="2"/>
          <c:tx>
            <c:strRef>
              <c:f>Sheet2!$B$5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Sheet2!$C$5:$N$5</c:f>
              <c:numCache>
                <c:formatCode>General</c:formatCode>
                <c:ptCount val="6"/>
                <c:pt idx="0">
                  <c:v>0.90476999999999996</c:v>
                </c:pt>
                <c:pt idx="1">
                  <c:v>0.89234999999999998</c:v>
                </c:pt>
                <c:pt idx="2">
                  <c:v>0.90442999999999996</c:v>
                </c:pt>
                <c:pt idx="3">
                  <c:v>0.88644999999999996</c:v>
                </c:pt>
                <c:pt idx="4">
                  <c:v>0.90468000000000004</c:v>
                </c:pt>
                <c:pt idx="5">
                  <c:v>0.90498000000000001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6C-4FA8-B922-300087BCE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1087904"/>
        <c:axId val="491079704"/>
      </c:barChart>
      <c:catAx>
        <c:axId val="491087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079704"/>
        <c:crosses val="autoZero"/>
        <c:auto val="1"/>
        <c:lblAlgn val="ctr"/>
        <c:lblOffset val="100"/>
        <c:noMultiLvlLbl val="0"/>
      </c:catAx>
      <c:valAx>
        <c:axId val="491079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08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rimball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Sheet1!$C$8:$G$8</c:f>
              <c:numCache>
                <c:formatCode>General</c:formatCode>
                <c:ptCount val="3"/>
                <c:pt idx="0">
                  <c:v>32.457000000000001</c:v>
                </c:pt>
                <c:pt idx="1">
                  <c:v>29.070599999999999</c:v>
                </c:pt>
                <c:pt idx="2">
                  <c:v>32.282499999999999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A-46D9-9284-639487C01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788016"/>
        <c:axId val="369790312"/>
      </c:barChart>
      <c:catAx>
        <c:axId val="369788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790312"/>
        <c:crosses val="autoZero"/>
        <c:auto val="1"/>
        <c:lblAlgn val="ctr"/>
        <c:lblOffset val="100"/>
        <c:noMultiLvlLbl val="0"/>
      </c:catAx>
      <c:valAx>
        <c:axId val="36979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78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balldrop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Sheet1!$C$13:$G$13</c:f>
              <c:numCache>
                <c:formatCode>General</c:formatCode>
                <c:ptCount val="3"/>
                <c:pt idx="0">
                  <c:v>30.475100000000001</c:v>
                </c:pt>
                <c:pt idx="1">
                  <c:v>28.991299999999999</c:v>
                </c:pt>
                <c:pt idx="2">
                  <c:v>31.1768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A-45B5-85D0-EB3ED67F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11104"/>
        <c:axId val="509211432"/>
      </c:barChart>
      <c:catAx>
        <c:axId val="5092111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11432"/>
        <c:crosses val="autoZero"/>
        <c:auto val="1"/>
        <c:lblAlgn val="ctr"/>
        <c:lblOffset val="100"/>
        <c:noMultiLvlLbl val="0"/>
      </c:catAx>
      <c:valAx>
        <c:axId val="509211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1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SoccerDrill1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Sheet1!$C$19:$G$19</c:f>
              <c:numCache>
                <c:formatCode>General</c:formatCode>
                <c:ptCount val="3"/>
                <c:pt idx="0">
                  <c:v>28.627199999999998</c:v>
                </c:pt>
                <c:pt idx="1">
                  <c:v>26.747800000000002</c:v>
                </c:pt>
                <c:pt idx="2">
                  <c:v>27.209599999999998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7-4362-9EB3-2B754611C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852208"/>
        <c:axId val="509203016"/>
      </c:barChart>
      <c:catAx>
        <c:axId val="5088522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03016"/>
        <c:crosses val="autoZero"/>
        <c:auto val="1"/>
        <c:lblAlgn val="ctr"/>
        <c:lblOffset val="100"/>
        <c:noMultiLvlLbl val="0"/>
      </c:catAx>
      <c:valAx>
        <c:axId val="509203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85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SoccerDrill3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Sheet1!$C$25:$G$25</c:f>
              <c:numCache>
                <c:formatCode>General</c:formatCode>
                <c:ptCount val="3"/>
                <c:pt idx="0">
                  <c:v>27.7883</c:v>
                </c:pt>
                <c:pt idx="1">
                  <c:v>25.146100000000001</c:v>
                </c:pt>
                <c:pt idx="2">
                  <c:v>26.632400000000001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1-441B-BE41-048A91E14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591920"/>
        <c:axId val="513589296"/>
      </c:barChart>
      <c:catAx>
        <c:axId val="51359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589296"/>
        <c:crosses val="autoZero"/>
        <c:auto val="1"/>
        <c:lblAlgn val="ctr"/>
        <c:lblOffset val="100"/>
        <c:noMultiLvlLbl val="0"/>
      </c:catAx>
      <c:valAx>
        <c:axId val="51358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59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594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6F278-48E7-4CF0-8E4E-2C75ACC73E1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AD3E2-572F-473A-B8FF-C22513A74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94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594" y="1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C1AA0-9537-4E8B-BAF4-D3375FA10EA7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60700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360" y="3270972"/>
            <a:ext cx="7943507" cy="26775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594" y="6456699"/>
            <a:ext cx="4303313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2D8B7-C5BC-4F93-B239-B974F8B3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2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white">
          <a:xfrm>
            <a:off x="1193802" y="2132017"/>
            <a:ext cx="6716713" cy="13684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sz="180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+mn-lt"/>
              <a:ea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white">
          <a:xfrm>
            <a:off x="6718300" y="390525"/>
            <a:ext cx="18859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0" lang="en-US" altLang="ko-KR" sz="4000" b="1" i="1" dirty="0">
                <a:solidFill>
                  <a:schemeClr val="accent2"/>
                </a:solidFill>
                <a:latin typeface="Arial Black" pitchFamily="34" charset="0"/>
                <a:ea typeface="맑은 고딕" pitchFamily="50" charset="-127"/>
              </a:rPr>
              <a:t>CAPP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latin typeface="+mn-lt"/>
              <a:ea typeface="+mn-ea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1547813" y="2259013"/>
            <a:ext cx="5943600" cy="1079500"/>
          </a:xfrm>
        </p:spPr>
        <p:txBody>
          <a:bodyPr/>
          <a:lstStyle>
            <a:lvl1pPr algn="ctr">
              <a:defRPr sz="3600" cap="small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31913" y="4005263"/>
            <a:ext cx="6400800" cy="17589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339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buClrTx/>
              <a:defRPr sz="2400">
                <a:latin typeface="+mn-lt"/>
                <a:ea typeface="+mn-ea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  <a:defRPr sz="1800">
                <a:latin typeface="+mn-lt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F09E69-426B-4E47-A13B-73A8A6B31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2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88913"/>
            <a:ext cx="9144000" cy="57626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 sz="180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white">
          <a:xfrm>
            <a:off x="250827" y="188913"/>
            <a:ext cx="864235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7" y="908054"/>
            <a:ext cx="864235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6497638"/>
            <a:ext cx="9144000" cy="360362"/>
            <a:chOff x="0" y="4093"/>
            <a:chExt cx="5760" cy="227"/>
          </a:xfrm>
        </p:grpSpPr>
        <p:pic>
          <p:nvPicPr>
            <p:cNvPr id="1031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57" y="4103"/>
              <a:ext cx="45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0" y="4093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6275"/>
                    <a:invGamma/>
                    <a:alpha val="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latin typeface="+mn-lt"/>
                <a:ea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05200" y="64912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86F09E69-426B-4E47-A13B-73A8A6B317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4533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06A468-8EB6-40F1-9C22-68106A07C6D4}" type="slidenum">
              <a:rPr lang="ko-KR" altLang="en-US" sz="1800" smtClean="0">
                <a:solidFill>
                  <a:schemeClr val="bg1"/>
                </a:solidFill>
                <a:latin typeface="HY수평선M" pitchFamily="18" charset="-127"/>
                <a:ea typeface="HY수평선M" pitchFamily="18" charset="-127"/>
              </a:rPr>
              <a:pPr algn="ctr"/>
              <a:t>‹#›</a:t>
            </a:fld>
            <a:endParaRPr lang="ko-KR" altLang="en-US" sz="1800" dirty="0">
              <a:solidFill>
                <a:schemeClr val="bg1"/>
              </a:solidFill>
              <a:latin typeface="HY수평선M" pitchFamily="18" charset="-127"/>
              <a:ea typeface="HY수평선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6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ea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189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6pPr>
      <a:lvl7pPr marL="914377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7pPr>
      <a:lvl8pPr marL="1371566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8pPr>
      <a:lvl9pPr marL="1828754" algn="l" rtl="0" eaLnBrk="1" fontAlgn="base" latinLnBrk="1" hangingPunct="1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n"/>
        <a:defRPr sz="2000">
          <a:solidFill>
            <a:schemeClr val="tx2">
              <a:lumMod val="60000"/>
              <a:lumOff val="40000"/>
            </a:schemeClr>
          </a:solidFill>
          <a:latin typeface="+mn-lt"/>
          <a:ea typeface="맑은 고딕" pitchFamily="50" charset="-127"/>
        </a:defRPr>
      </a:lvl2pPr>
      <a:lvl3pPr marL="1143000" indent="-228600" algn="just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o"/>
        <a:defRPr sz="1800">
          <a:solidFill>
            <a:schemeClr val="tx1"/>
          </a:solidFill>
          <a:latin typeface="+mn-lt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1600">
          <a:solidFill>
            <a:schemeClr val="tx1"/>
          </a:solidFill>
          <a:latin typeface="+mn-lt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1400">
          <a:solidFill>
            <a:schemeClr val="tx1"/>
          </a:solidFill>
          <a:latin typeface="+mn-lt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Y prediction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241925"/>
          </a:xfrm>
        </p:spPr>
        <p:txBody>
          <a:bodyPr/>
          <a:lstStyle/>
          <a:p>
            <a:r>
              <a:rPr lang="en-US" dirty="0"/>
              <a:t>Y Prediction propagate MVs slower than 3DRS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Modified Y structure only cover 2/4 quarters</a:t>
            </a:r>
          </a:p>
          <a:p>
            <a:pPr lvl="2"/>
            <a:r>
              <a:rPr lang="en-US" dirty="0"/>
              <a:t>We need candidate structure have better coverage</a:t>
            </a:r>
          </a:p>
          <a:p>
            <a:pPr lvl="1"/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62861"/>
              </p:ext>
            </p:extLst>
          </p:nvPr>
        </p:nvGraphicFramePr>
        <p:xfrm>
          <a:off x="4809670" y="232306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2196"/>
              </p:ext>
            </p:extLst>
          </p:nvPr>
        </p:nvGraphicFramePr>
        <p:xfrm>
          <a:off x="5499492" y="3066329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530247" y="3457695"/>
            <a:ext cx="1551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Modified Y structure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83223"/>
              </p:ext>
            </p:extLst>
          </p:nvPr>
        </p:nvGraphicFramePr>
        <p:xfrm>
          <a:off x="1878557" y="2323064"/>
          <a:ext cx="343950" cy="64008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T,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79776"/>
              </p:ext>
            </p:extLst>
          </p:nvPr>
        </p:nvGraphicFramePr>
        <p:xfrm>
          <a:off x="2566457" y="2965381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626750" y="3416011"/>
            <a:ext cx="120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a typeface="바탕"/>
              </a:rPr>
              <a:t>3DRS</a:t>
            </a:r>
            <a:r>
              <a:rPr lang="en-US" sz="1200" dirty="0">
                <a:latin typeface="+mn-lt"/>
                <a:ea typeface="바탕"/>
              </a:rPr>
              <a:t> structure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77533"/>
              </p:ext>
            </p:extLst>
          </p:nvPr>
        </p:nvGraphicFramePr>
        <p:xfrm>
          <a:off x="1190657" y="159154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38460"/>
              </p:ext>
            </p:extLst>
          </p:nvPr>
        </p:nvGraphicFramePr>
        <p:xfrm>
          <a:off x="4104646" y="159154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31946"/>
              </p:ext>
            </p:extLst>
          </p:nvPr>
        </p:nvGraphicFramePr>
        <p:xfrm>
          <a:off x="1190657" y="458474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96519"/>
              </p:ext>
            </p:extLst>
          </p:nvPr>
        </p:nvGraphicFramePr>
        <p:xfrm>
          <a:off x="1190657" y="410462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9029" y="4102842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First Iteration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03239" y="4581170"/>
            <a:ext cx="186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Second Iteration</a:t>
            </a:r>
            <a:endParaRPr lang="en-GB" dirty="0">
              <a:latin typeface="+mn-lt"/>
              <a:ea typeface="바탕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90995"/>
              </p:ext>
            </p:extLst>
          </p:nvPr>
        </p:nvGraphicFramePr>
        <p:xfrm>
          <a:off x="1524296" y="2334809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19224"/>
              </p:ext>
            </p:extLst>
          </p:nvPr>
        </p:nvGraphicFramePr>
        <p:xfrm>
          <a:off x="1878557" y="195730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8024"/>
              </p:ext>
            </p:extLst>
          </p:nvPr>
        </p:nvGraphicFramePr>
        <p:xfrm>
          <a:off x="4457331" y="195730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9871"/>
              </p:ext>
            </p:extLst>
          </p:nvPr>
        </p:nvGraphicFramePr>
        <p:xfrm>
          <a:off x="4811592" y="1957304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408538"/>
              </p:ext>
            </p:extLst>
          </p:nvPr>
        </p:nvGraphicFramePr>
        <p:xfrm>
          <a:off x="4809670" y="2692180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62138"/>
              </p:ext>
            </p:extLst>
          </p:nvPr>
        </p:nvGraphicFramePr>
        <p:xfrm>
          <a:off x="5155542" y="2692180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2560"/>
              </p:ext>
            </p:extLst>
          </p:nvPr>
        </p:nvGraphicFramePr>
        <p:xfrm>
          <a:off x="2231659" y="232089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10724"/>
              </p:ext>
            </p:extLst>
          </p:nvPr>
        </p:nvGraphicFramePr>
        <p:xfrm>
          <a:off x="1876635" y="2684491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38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9BD3DF-6FC5-4A1A-8315-AE499E9A8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698883"/>
              </p:ext>
            </p:extLst>
          </p:nvPr>
        </p:nvGraphicFramePr>
        <p:xfrm>
          <a:off x="375281" y="931179"/>
          <a:ext cx="3943703" cy="2441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6344" y="3252071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바탕"/>
              </a:rPr>
              <a:t>Halo4 PSNR</a:t>
            </a:r>
            <a:endParaRPr lang="en-GB" sz="1400" dirty="0">
              <a:latin typeface="+mn-lt"/>
              <a:ea typeface="바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1294" y="3252071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바탕"/>
              </a:rPr>
              <a:t>Halo4 SSIM</a:t>
            </a:r>
            <a:endParaRPr lang="en-GB" sz="1400" dirty="0">
              <a:latin typeface="+mn-lt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7577" y="5862444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바탕"/>
              </a:rPr>
              <a:t>Alley_1 PSNR</a:t>
            </a:r>
            <a:endParaRPr lang="en-GB" sz="1400" dirty="0">
              <a:latin typeface="+mn-lt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1294" y="5892855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  <a:ea typeface="바탕"/>
              </a:rPr>
              <a:t>Alley_2 PSNR</a:t>
            </a:r>
            <a:endParaRPr lang="en-GB" sz="1400" dirty="0">
              <a:latin typeface="+mn-lt"/>
              <a:ea typeface="바탕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CE9497-AA0E-4E2F-B3F1-67763DF4AF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735532"/>
              </p:ext>
            </p:extLst>
          </p:nvPr>
        </p:nvGraphicFramePr>
        <p:xfrm>
          <a:off x="521669" y="3559848"/>
          <a:ext cx="3672828" cy="2203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B31FD4B-700D-4FC1-B54E-B89F6B653B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524885"/>
              </p:ext>
            </p:extLst>
          </p:nvPr>
        </p:nvGraphicFramePr>
        <p:xfrm>
          <a:off x="4747622" y="3682767"/>
          <a:ext cx="3528297" cy="2116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B022F7B-BD90-478D-AC96-51301EC27E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40356"/>
              </p:ext>
            </p:extLst>
          </p:nvPr>
        </p:nvGraphicFramePr>
        <p:xfrm>
          <a:off x="4572002" y="930040"/>
          <a:ext cx="4070558" cy="2442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9795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585025"/>
          </a:xfrm>
        </p:spPr>
        <p:txBody>
          <a:bodyPr/>
          <a:lstStyle/>
          <a:p>
            <a:r>
              <a:rPr lang="en-US" dirty="0"/>
              <a:t>Interpolation result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Conclusion</a:t>
            </a:r>
            <a:endParaRPr lang="en-US" dirty="0"/>
          </a:p>
          <a:p>
            <a:pPr lvl="1"/>
            <a:r>
              <a:rPr lang="en-US" dirty="0"/>
              <a:t>Modified Y prediction (2) and (4) have worst results</a:t>
            </a:r>
          </a:p>
          <a:p>
            <a:pPr lvl="1"/>
            <a:r>
              <a:rPr lang="en-US" dirty="0"/>
              <a:t>3DRS (1) have best and stable result</a:t>
            </a:r>
          </a:p>
          <a:p>
            <a:pPr lvl="1"/>
            <a:r>
              <a:rPr lang="en-US" dirty="0"/>
              <a:t>Performance of our structure (3) and (5) (6) are close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81085"/>
              </p:ext>
            </p:extLst>
          </p:nvPr>
        </p:nvGraphicFramePr>
        <p:xfrm>
          <a:off x="394283" y="1409350"/>
          <a:ext cx="8575246" cy="3317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5620">
                  <a:extLst>
                    <a:ext uri="{9D8B030D-6E8A-4147-A177-3AD203B41FA5}">
                      <a16:colId xmlns:a16="http://schemas.microsoft.com/office/drawing/2014/main" val="3361488585"/>
                    </a:ext>
                  </a:extLst>
                </a:gridCol>
                <a:gridCol w="691800">
                  <a:extLst>
                    <a:ext uri="{9D8B030D-6E8A-4147-A177-3AD203B41FA5}">
                      <a16:colId xmlns:a16="http://schemas.microsoft.com/office/drawing/2014/main" val="2434543873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2951916388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2429854530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676890351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1627613332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324439860"/>
                    </a:ext>
                  </a:extLst>
                </a:gridCol>
                <a:gridCol w="602635">
                  <a:extLst>
                    <a:ext uri="{9D8B030D-6E8A-4147-A177-3AD203B41FA5}">
                      <a16:colId xmlns:a16="http://schemas.microsoft.com/office/drawing/2014/main" val="1492055744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1464806785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2038789808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357076845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2433340156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642495674"/>
                    </a:ext>
                  </a:extLst>
                </a:gridCol>
                <a:gridCol w="590336">
                  <a:extLst>
                    <a:ext uri="{9D8B030D-6E8A-4147-A177-3AD203B41FA5}">
                      <a16:colId xmlns:a16="http://schemas.microsoft.com/office/drawing/2014/main" val="1551150785"/>
                    </a:ext>
                  </a:extLst>
                </a:gridCol>
              </a:tblGrid>
              <a:tr h="322689">
                <a:tc>
                  <a:txBody>
                    <a:bodyPr/>
                    <a:lstStyle/>
                    <a:p>
                      <a:pPr algn="l" rtl="0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526658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algn="l" rtl="0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PSNR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71904"/>
                  </a:ext>
                </a:extLst>
              </a:tr>
              <a:tr h="21823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halo4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1st frame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33.5373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0.89502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32.5449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0.83824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33.4571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0.88734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32.2343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0.81963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33.4103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0.88664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33.5099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0.89046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996595921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2nd frame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33.7568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0.90518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33.3732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0.88807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33.731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0.90282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32.815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0.85549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33.8028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0.90573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33.7434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0.90397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831133506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Average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33.9883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0.90477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33.7077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0.89235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33.9775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0.90443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33.6375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0.88645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33.9762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0.90468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33.9785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0.90498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1689282974"/>
                  </a:ext>
                </a:extLst>
              </a:tr>
              <a:tr h="21823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 err="1">
                          <a:effectLst/>
                        </a:rPr>
                        <a:t>rimball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1st frame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37.1264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0.93798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36.9982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0.9363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37.0257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0.93745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37.0487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0.93704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37.0776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0.93772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37.0696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0.9373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813220711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2nd frame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40.6061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0.97342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40.7664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0.9735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40.7054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0.97343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40.6931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0.97302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40.6517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0.97317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40.7001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0.97338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2543870454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Average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38.8079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0.96041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38.8468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0.96047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38.8235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0.96089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38.8089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0.96041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38.8151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0.96046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38.8033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0.95979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1069149864"/>
                  </a:ext>
                </a:extLst>
              </a:tr>
              <a:tr h="21823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alley_1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1st frame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34.8134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0.89918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34.3025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0.87711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34.431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0.88491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34.228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0.87511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34.7254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0.89675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34.7561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0.89744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3455302361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2nd frame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34.781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0.89882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34.6742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0.89316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34.7413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0.89735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34.7323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0.8948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34.8234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0.89912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34.8491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0.89919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1965287336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Average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34.4598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0.88809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34.2876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0.87843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34.4361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0.88628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34.3212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0.88105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34.5691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0.89096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34.5216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0.88874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3931993021"/>
                  </a:ext>
                </a:extLst>
              </a:tr>
              <a:tr h="21823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alley_2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1st frame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38.2697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38.0482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0.95339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38.2184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0.95332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38.1861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0.95387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38.2439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0.95507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38.2916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0.95452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3619993927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2nd frame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38.2944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38.1405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0.95459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38.2661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0.95455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38.1704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0.95484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0.95459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38.2339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0.95487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3020339549"/>
                  </a:ext>
                </a:extLst>
              </a:tr>
              <a:tr h="21823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Average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326" marR="9326" marT="9326" marB="44766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38.2806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0.95248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38.1265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0.95151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38.2417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0.95168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38.1948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0.95167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38.2168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0.95148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>
                          <a:effectLst/>
                        </a:rPr>
                        <a:t>38.2545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u="none" strike="noStrike" dirty="0">
                          <a:effectLst/>
                        </a:rPr>
                        <a:t>0.95234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6" marR="9326" marT="9326" marB="44766" anchor="b"/>
                </a:tc>
                <a:extLst>
                  <a:ext uri="{0D108BD9-81ED-4DB2-BD59-A6C34878D82A}">
                    <a16:rowId xmlns:a16="http://schemas.microsoft.com/office/drawing/2014/main" val="49628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32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complexity</a:t>
            </a:r>
          </a:p>
          <a:p>
            <a:pPr lvl="1"/>
            <a:r>
              <a:rPr lang="en-US" dirty="0"/>
              <a:t>MAP vs original 3DRS vs our version 3DRS</a:t>
            </a:r>
          </a:p>
          <a:p>
            <a:pPr lvl="2"/>
            <a:r>
              <a:rPr lang="en-US" dirty="0"/>
              <a:t>MAP use 3 level</a:t>
            </a:r>
          </a:p>
          <a:p>
            <a:pPr lvl="2"/>
            <a:r>
              <a:rPr lang="en-US" dirty="0"/>
              <a:t>Search range 16x8 at top level</a:t>
            </a:r>
          </a:p>
          <a:p>
            <a:pPr lvl="1"/>
            <a:r>
              <a:rPr lang="en-US" dirty="0"/>
              <a:t>Number of candidate per each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MAP code also have many more algorithm</a:t>
            </a:r>
          </a:p>
          <a:p>
            <a:pPr lvl="2"/>
            <a:r>
              <a:rPr lang="en-US" dirty="0"/>
              <a:t>Occlusion detection and handling</a:t>
            </a:r>
          </a:p>
          <a:p>
            <a:pPr lvl="2"/>
            <a:r>
              <a:rPr lang="en-US" dirty="0"/>
              <a:t>Repetition pattern code</a:t>
            </a:r>
          </a:p>
          <a:p>
            <a:pPr lvl="2"/>
            <a:r>
              <a:rPr lang="en-US" dirty="0"/>
              <a:t>….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15821"/>
              </p:ext>
            </p:extLst>
          </p:nvPr>
        </p:nvGraphicFramePr>
        <p:xfrm>
          <a:off x="1949277" y="2844553"/>
          <a:ext cx="6213211" cy="1647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767">
                  <a:extLst>
                    <a:ext uri="{9D8B030D-6E8A-4147-A177-3AD203B41FA5}">
                      <a16:colId xmlns:a16="http://schemas.microsoft.com/office/drawing/2014/main" val="4253667907"/>
                    </a:ext>
                  </a:extLst>
                </a:gridCol>
                <a:gridCol w="1192396">
                  <a:extLst>
                    <a:ext uri="{9D8B030D-6E8A-4147-A177-3AD203B41FA5}">
                      <a16:colId xmlns:a16="http://schemas.microsoft.com/office/drawing/2014/main" val="1443690842"/>
                    </a:ext>
                  </a:extLst>
                </a:gridCol>
                <a:gridCol w="746621">
                  <a:extLst>
                    <a:ext uri="{9D8B030D-6E8A-4147-A177-3AD203B41FA5}">
                      <a16:colId xmlns:a16="http://schemas.microsoft.com/office/drawing/2014/main" val="3483611905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2446210484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833967212"/>
                    </a:ext>
                  </a:extLst>
                </a:gridCol>
              </a:tblGrid>
              <a:tr h="27252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MAP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Our 3DRS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Original 3DRS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49180"/>
                  </a:ext>
                </a:extLst>
              </a:tr>
              <a:tr h="2725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top level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128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28575755"/>
                  </a:ext>
                </a:extLst>
              </a:tr>
              <a:tr h="2847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2nd level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61731503"/>
                  </a:ext>
                </a:extLst>
              </a:tr>
              <a:tr h="2725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bottom level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normal block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 dirty="0">
                          <a:effectLst/>
                        </a:rPr>
                        <a:t>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7 (first) + 6 (second)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 rowSpan="2"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6 (first) + 6 (second)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384376194"/>
                  </a:ext>
                </a:extLst>
              </a:tr>
              <a:tr h="27252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large-motion block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15 (first) + 6 (second)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83527"/>
                  </a:ext>
                </a:extLst>
              </a:tr>
              <a:tr h="27252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Total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13-&gt;21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01832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92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Rimball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223" y="2317511"/>
            <a:ext cx="99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1</a:t>
            </a:r>
            <a:r>
              <a:rPr lang="en-US" sz="1600" baseline="30000" dirty="0">
                <a:ea typeface="바탕"/>
              </a:rPr>
              <a:t>st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856" y="3350894"/>
            <a:ext cx="103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2</a:t>
            </a:r>
            <a:r>
              <a:rPr lang="en-US" sz="1600" baseline="30000" dirty="0">
                <a:ea typeface="바탕"/>
              </a:rPr>
              <a:t>nd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856" y="4411954"/>
            <a:ext cx="99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1</a:t>
            </a:r>
            <a:r>
              <a:rPr lang="en-US" sz="1600" baseline="30000" dirty="0">
                <a:ea typeface="바탕"/>
              </a:rPr>
              <a:t>st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56" y="5503431"/>
            <a:ext cx="103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2</a:t>
            </a:r>
            <a:r>
              <a:rPr lang="en-US" sz="1600" baseline="30000" dirty="0">
                <a:ea typeface="바탕"/>
              </a:rPr>
              <a:t>nd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3107" y="614466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MAP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105" y="604846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Our 3DRS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3289" y="606156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Original 3DRS (Y)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4B1EA2-683F-4128-B042-1EC49A3D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66" y="1525457"/>
            <a:ext cx="1618114" cy="1078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4B1B4-5280-4E88-AE9F-573DFAD5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624" y="2727090"/>
            <a:ext cx="1595856" cy="933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0B863-0CCD-4D9A-9C5A-351BA70D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24" y="3844814"/>
            <a:ext cx="1618114" cy="1064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07E2E1-6262-49F8-B311-7D7B2DF6E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624" y="4986908"/>
            <a:ext cx="1621819" cy="1061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B76BA-2CB2-4640-906F-E649CFA78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209" y="1534620"/>
            <a:ext cx="1647588" cy="10769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FCFAF9-4BE2-4E00-BC6F-67A703963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209" y="2656065"/>
            <a:ext cx="1647588" cy="1053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8209E0-6829-4FF2-8609-30A49FB8A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209" y="3844814"/>
            <a:ext cx="1647588" cy="10827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B28F19-7B6E-4B2A-8256-B7A4548FF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880" y="5015934"/>
            <a:ext cx="1649917" cy="10456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6DC3EE-A087-4AC0-B67A-620F1454A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0718" y="1516708"/>
            <a:ext cx="1799550" cy="10639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337ECE2-873E-400B-BDB4-62F6235AB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0718" y="2645196"/>
            <a:ext cx="1799550" cy="1088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8255D40-31B1-476B-917D-A014EA6B9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0719" y="3830904"/>
            <a:ext cx="1799550" cy="109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3972145-31C1-42A5-82D4-102E1A611C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0719" y="4989025"/>
            <a:ext cx="1799550" cy="10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Balldrop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223" y="2317511"/>
            <a:ext cx="99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1</a:t>
            </a:r>
            <a:r>
              <a:rPr lang="en-US" sz="1600" baseline="30000" dirty="0">
                <a:ea typeface="바탕"/>
              </a:rPr>
              <a:t>st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856" y="3350894"/>
            <a:ext cx="103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2</a:t>
            </a:r>
            <a:r>
              <a:rPr lang="en-US" sz="1600" baseline="30000" dirty="0">
                <a:ea typeface="바탕"/>
              </a:rPr>
              <a:t>nd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856" y="4411954"/>
            <a:ext cx="99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1</a:t>
            </a:r>
            <a:r>
              <a:rPr lang="en-US" sz="1600" baseline="30000" dirty="0">
                <a:ea typeface="바탕"/>
              </a:rPr>
              <a:t>st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56" y="5503431"/>
            <a:ext cx="103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2</a:t>
            </a:r>
            <a:r>
              <a:rPr lang="en-US" sz="1600" baseline="30000" dirty="0">
                <a:ea typeface="바탕"/>
              </a:rPr>
              <a:t>nd</a:t>
            </a:r>
            <a:r>
              <a:rPr lang="en-US" sz="1600" dirty="0">
                <a:ea typeface="바탕"/>
              </a:rPr>
              <a:t> frame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3107" y="614466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MAP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105" y="604846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Our 3DRS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3289" y="606156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Original 3DRS (Y)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E6D79-CE6A-4989-8E2D-8B01679A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99" y="1326288"/>
            <a:ext cx="1618044" cy="1042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6F80D-AE83-4E52-B76C-FC74DDCE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99" y="2458691"/>
            <a:ext cx="1618044" cy="1138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96C67-BDC2-40C0-A18D-8F3369C1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99" y="3719372"/>
            <a:ext cx="1618044" cy="1052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870B8-6A00-44C7-9D5D-7808D5E8F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287" y="4835816"/>
            <a:ext cx="1630485" cy="1196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DF1F10-F440-4CCC-9D86-47D9C7249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806" y="1326288"/>
            <a:ext cx="1532263" cy="1046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85371-6E12-48A4-A555-E5E0A6A03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806" y="2458692"/>
            <a:ext cx="1532663" cy="10562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2660AF-0134-4B51-8BC0-18E8F347A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806" y="3805089"/>
            <a:ext cx="1532263" cy="9965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F68E5BB-8E4D-47C5-A00B-0ECB292EA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5806" y="5016001"/>
            <a:ext cx="1532263" cy="9741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DF48AD-DFB5-4F9B-B4AC-ED7B7507C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775" y="1326288"/>
            <a:ext cx="1620849" cy="11045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1BDD2D2-3F1E-40BF-939E-6753959F8C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774" y="2475469"/>
            <a:ext cx="1618995" cy="10562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E8B239B-D6D1-4663-ABB4-0298D26D2E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9841" y="3805533"/>
            <a:ext cx="1621928" cy="10426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382705-474C-4EFA-8FCB-4D722E07FA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9841" y="4997510"/>
            <a:ext cx="1621928" cy="10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SoccerDrill3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223" y="2317511"/>
            <a:ext cx="103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Frame 48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856" y="3350894"/>
            <a:ext cx="103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Frame 50</a:t>
            </a:r>
            <a:endParaRPr lang="en-GB" sz="1600" dirty="0"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856" y="4411954"/>
            <a:ext cx="103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Frame 48</a:t>
            </a:r>
            <a:endParaRPr lang="en-GB" sz="1600" dirty="0">
              <a:ea typeface="바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56" y="5503431"/>
            <a:ext cx="103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Frame 50</a:t>
            </a:r>
            <a:endParaRPr lang="en-GB" sz="1600" dirty="0">
              <a:ea typeface="바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3107" y="614466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MAP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105" y="604846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Our 3DRS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3289" y="606156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Original 3DRS (Y)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144495-046B-44BD-8732-633ECFD9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249" y="1286259"/>
            <a:ext cx="1948020" cy="109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61038B-3C3F-48C8-94FD-96D8C3C9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248" y="2496167"/>
            <a:ext cx="1993170" cy="10443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E70026-6A56-4EAC-92FB-7AD77814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24" y="3794748"/>
            <a:ext cx="1991035" cy="9801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2D7F43-C62B-488D-8C05-7191FB73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248" y="4917750"/>
            <a:ext cx="2012986" cy="10340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347AAC-C47B-41F5-9805-EFB3EF215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968" y="1343836"/>
            <a:ext cx="1904185" cy="10543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E3DD0-25C6-4FFA-9393-7FC5B9AC9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968" y="2583253"/>
            <a:ext cx="1905471" cy="10194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18BF3B-2215-41A0-8DC7-F0A7E82F6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014" y="3838032"/>
            <a:ext cx="1904185" cy="9313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47A156-0269-42C5-B5F1-8B3C087C0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014" y="4935913"/>
            <a:ext cx="1919139" cy="10502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AC59EED-F913-468D-A251-570FD85B8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6694" y="1342131"/>
            <a:ext cx="2040188" cy="104381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685D647-92D8-44DF-82F1-ADBC02B5C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805" y="2443606"/>
            <a:ext cx="2031077" cy="11879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91B94B-7ABF-4578-B386-6AB99C8113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4967" y="3819113"/>
            <a:ext cx="2069037" cy="101570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9BE52C-12AD-490A-8CC3-5758962E4A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2880" y="4899080"/>
            <a:ext cx="2071124" cy="11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5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7A32-C882-45AD-8C0A-85639642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5541-8B34-4FBC-AE80-5E11E592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result is noisy in flat area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8B50C-6BFF-4512-90B6-8235A79E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8" y="1727040"/>
            <a:ext cx="2585722" cy="1477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9ED66-EAC2-456F-A381-80D521C9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8" y="3898296"/>
            <a:ext cx="2585722" cy="1416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A9673-7506-4E51-B292-D3E37C5E8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092" y="1727040"/>
            <a:ext cx="2429757" cy="147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6C9B4-6253-4EED-8DF1-644BAE20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92" y="3898296"/>
            <a:ext cx="2429758" cy="1416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BAD25-4A3B-46B1-B8FC-DA4590640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877" y="1727040"/>
            <a:ext cx="2304762" cy="1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6AE2B-6F3F-48CA-86D1-381D52F61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77" y="3898296"/>
            <a:ext cx="2304762" cy="1416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4ED3F-2ECC-429F-9D1B-371C1AD946CC}"/>
              </a:ext>
            </a:extLst>
          </p:cNvPr>
          <p:cNvSpPr txBox="1"/>
          <p:nvPr/>
        </p:nvSpPr>
        <p:spPr>
          <a:xfrm>
            <a:off x="1689091" y="598268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MAP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C86F6-57B2-4699-881F-F531AB2828CD}"/>
              </a:ext>
            </a:extLst>
          </p:cNvPr>
          <p:cNvSpPr txBox="1"/>
          <p:nvPr/>
        </p:nvSpPr>
        <p:spPr>
          <a:xfrm>
            <a:off x="7009260" y="594284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Our 3DRS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D6B32-08DB-4E7E-9F7B-BA706967C5F8}"/>
              </a:ext>
            </a:extLst>
          </p:cNvPr>
          <p:cNvSpPr txBox="1"/>
          <p:nvPr/>
        </p:nvSpPr>
        <p:spPr>
          <a:xfrm>
            <a:off x="3754449" y="5982689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Original 3DRS (Y)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62207-618D-4583-8BD6-07096D733E70}"/>
              </a:ext>
            </a:extLst>
          </p:cNvPr>
          <p:cNvSpPr txBox="1"/>
          <p:nvPr/>
        </p:nvSpPr>
        <p:spPr>
          <a:xfrm>
            <a:off x="3754449" y="3259135"/>
            <a:ext cx="21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바탕"/>
              </a:rPr>
              <a:t>SmallObject_Golf_4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BEEAA-88C1-4EE9-9D12-7984393024A0}"/>
              </a:ext>
            </a:extLst>
          </p:cNvPr>
          <p:cNvSpPr txBox="1"/>
          <p:nvPr/>
        </p:nvSpPr>
        <p:spPr>
          <a:xfrm>
            <a:off x="4257788" y="5363094"/>
            <a:ext cx="13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바탕"/>
              </a:rPr>
              <a:t>SoccerDrill3</a:t>
            </a:r>
            <a:endParaRPr lang="en-GB" dirty="0">
              <a:latin typeface="+mn-lt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4277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62F9-8117-4574-9BE3-BE521743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AD53-0EF9-4945-8CAA-D9505C135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Interpolation result</a:t>
            </a:r>
            <a:endParaRPr lang="en-GB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3F16F0F-5EFA-4C96-B481-DE8D61D49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243222"/>
              </p:ext>
            </p:extLst>
          </p:nvPr>
        </p:nvGraphicFramePr>
        <p:xfrm>
          <a:off x="1037132" y="1590678"/>
          <a:ext cx="3076575" cy="193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1EACC-4624-43FE-9228-594AC778C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46807"/>
              </p:ext>
            </p:extLst>
          </p:nvPr>
        </p:nvGraphicFramePr>
        <p:xfrm>
          <a:off x="4900012" y="1590678"/>
          <a:ext cx="3019195" cy="193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D61875F-59A0-4461-91A9-96AD3F9F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463997"/>
              </p:ext>
            </p:extLst>
          </p:nvPr>
        </p:nvGraphicFramePr>
        <p:xfrm>
          <a:off x="1037132" y="3529017"/>
          <a:ext cx="3076575" cy="1873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0F4296-5A8C-4650-AE3A-E21EFA729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42169"/>
              </p:ext>
            </p:extLst>
          </p:nvPr>
        </p:nvGraphicFramePr>
        <p:xfrm>
          <a:off x="5003254" y="3529016"/>
          <a:ext cx="2797551" cy="187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CFA577-A59C-45AC-BE99-7C4FFB867593}"/>
              </a:ext>
            </a:extLst>
          </p:cNvPr>
          <p:cNvSpPr txBox="1"/>
          <p:nvPr/>
        </p:nvSpPr>
        <p:spPr>
          <a:xfrm>
            <a:off x="3964173" y="6108192"/>
            <a:ext cx="16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바탕"/>
              </a:rPr>
              <a:t>Average PSNR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8636F-73D7-4669-94A5-46F8E25B05FA}"/>
              </a:ext>
            </a:extLst>
          </p:cNvPr>
          <p:cNvSpPr txBox="1"/>
          <p:nvPr/>
        </p:nvSpPr>
        <p:spPr>
          <a:xfrm>
            <a:off x="1037132" y="548275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바탕"/>
              </a:rPr>
              <a:t>1: MAP  2: Original 3DRS (Y) 3: Our 3DRS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105572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3DRS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576636"/>
          </a:xfrm>
        </p:spPr>
        <p:txBody>
          <a:bodyPr/>
          <a:lstStyle/>
          <a:p>
            <a:r>
              <a:rPr lang="en-US" dirty="0"/>
              <a:t>Interpolation result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Overall result: MAP &gt; Our 3DRS &gt; Original 3DRS (Y prediction)</a:t>
            </a:r>
          </a:p>
          <a:p>
            <a:pPr lvl="2"/>
            <a:r>
              <a:rPr lang="en-US" dirty="0"/>
              <a:t>However, MAP could be noisy in flat area</a:t>
            </a:r>
          </a:p>
          <a:p>
            <a:pPr lvl="1"/>
            <a:r>
              <a:rPr lang="en-US" dirty="0"/>
              <a:t>For large motion</a:t>
            </a:r>
          </a:p>
          <a:p>
            <a:pPr lvl="2"/>
            <a:r>
              <a:rPr lang="en-US" dirty="0"/>
              <a:t>Original 3DRS could not handle large motion</a:t>
            </a:r>
          </a:p>
          <a:p>
            <a:pPr lvl="2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AED8AB-EAB7-4C5C-B583-80DC075DF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06234"/>
              </p:ext>
            </p:extLst>
          </p:nvPr>
        </p:nvGraphicFramePr>
        <p:xfrm>
          <a:off x="1840219" y="1510455"/>
          <a:ext cx="4825999" cy="1504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805">
                  <a:extLst>
                    <a:ext uri="{9D8B030D-6E8A-4147-A177-3AD203B41FA5}">
                      <a16:colId xmlns:a16="http://schemas.microsoft.com/office/drawing/2014/main" val="98328409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221280684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4240070992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2394341301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2335108851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1685214833"/>
                    </a:ext>
                  </a:extLst>
                </a:gridCol>
                <a:gridCol w="609199">
                  <a:extLst>
                    <a:ext uri="{9D8B030D-6E8A-4147-A177-3AD203B41FA5}">
                      <a16:colId xmlns:a16="http://schemas.microsoft.com/office/drawing/2014/main" val="122580237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 3DRS</a:t>
                      </a:r>
                      <a:br>
                        <a:rPr lang="en-GB" sz="1100" u="none" strike="noStrike">
                          <a:effectLst/>
                        </a:rPr>
                      </a:br>
                      <a:r>
                        <a:rPr lang="en-GB" sz="1100" u="none" strike="noStrike">
                          <a:effectLst/>
                        </a:rPr>
                        <a:t>(Y prediction)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Our 3DRS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967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PSNR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SSIM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PSNR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SSIM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PSNR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SSIM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16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Rimball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32.457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0.96393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29.0706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0.96498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32.2825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0.96385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37186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balldrop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30.4751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0.98477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28.9913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0.9842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31.1768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71818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soccerdrill1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28.6272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0.95322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26.7478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0.95056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27.2096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0.9631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5380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soccerdrill3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27.7883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0.96456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25.1461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0.9628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26.6324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0.96524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1825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7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3DRS vs Y Prediction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3DRS has better convergence speed</a:t>
            </a:r>
          </a:p>
          <a:p>
            <a:pPr lvl="1"/>
            <a:r>
              <a:rPr lang="en-GB" dirty="0"/>
              <a:t>Can be noticeable the differences in the first frame</a:t>
            </a:r>
          </a:p>
          <a:p>
            <a:pPr lvl="1"/>
            <a:r>
              <a:rPr lang="en-US" dirty="0"/>
              <a:t>L</a:t>
            </a:r>
            <a:r>
              <a:rPr lang="en-GB" dirty="0"/>
              <a:t>ittle differences when the result is converged</a:t>
            </a:r>
          </a:p>
          <a:p>
            <a:r>
              <a:rPr lang="en-GB" dirty="0"/>
              <a:t>More important for sequences with global motion</a:t>
            </a:r>
          </a:p>
          <a:p>
            <a:pPr lvl="1"/>
            <a:r>
              <a:rPr lang="en-GB" dirty="0"/>
              <a:t>Faster convergence for background area</a:t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02" y="3150859"/>
            <a:ext cx="2241787" cy="1282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283" y="370793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3DRS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7283" y="5081658"/>
            <a:ext cx="13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Y prediction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04" y="4542731"/>
            <a:ext cx="2035678" cy="1324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03" y="3151074"/>
            <a:ext cx="2035679" cy="1248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26716" y="6086057"/>
            <a:ext cx="190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Background area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3677" y="5770330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Global motion</a:t>
            </a:r>
            <a:endParaRPr lang="en-GB" sz="1600" dirty="0">
              <a:latin typeface="+mn-lt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7413" y="5821526"/>
            <a:ext cx="1853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바탕"/>
              </a:rPr>
              <a:t>Small lobal motion</a:t>
            </a:r>
            <a:endParaRPr lang="en-GB" sz="1600" dirty="0">
              <a:latin typeface="+mn-lt"/>
              <a:ea typeface="바탕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502" y="4543864"/>
            <a:ext cx="2241787" cy="12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Candidate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593414"/>
          </a:xfrm>
        </p:spPr>
        <p:txBody>
          <a:bodyPr/>
          <a:lstStyle/>
          <a:p>
            <a:r>
              <a:rPr lang="en-US" dirty="0"/>
              <a:t>First iteration</a:t>
            </a:r>
          </a:p>
          <a:p>
            <a:pPr lvl="1"/>
            <a:r>
              <a:rPr lang="en-US" dirty="0"/>
              <a:t>Use 3 candidates from top line</a:t>
            </a:r>
          </a:p>
          <a:p>
            <a:pPr lvl="2" algn="l"/>
            <a:r>
              <a:rPr lang="en-US" dirty="0"/>
              <a:t>Candidate from top line have </a:t>
            </a:r>
            <a:br>
              <a:rPr lang="en-US" dirty="0"/>
            </a:br>
            <a:r>
              <a:rPr lang="en-US" dirty="0"/>
              <a:t>better quality</a:t>
            </a:r>
          </a:p>
          <a:p>
            <a:pPr lvl="2"/>
            <a:r>
              <a:rPr lang="en-US" dirty="0"/>
              <a:t>They are from current iteration</a:t>
            </a:r>
          </a:p>
          <a:p>
            <a:pPr lvl="1"/>
            <a:r>
              <a:rPr lang="en-US" dirty="0"/>
              <a:t>Update candidates are generated</a:t>
            </a:r>
            <a:br>
              <a:rPr lang="en-US" dirty="0"/>
            </a:br>
            <a:r>
              <a:rPr lang="en-US" dirty="0"/>
              <a:t>for 2 best candidates</a:t>
            </a:r>
          </a:p>
          <a:p>
            <a:pPr lvl="1"/>
            <a:r>
              <a:rPr lang="en-US" dirty="0"/>
              <a:t>Temporal candidate provide a lookahead</a:t>
            </a:r>
            <a:br>
              <a:rPr lang="en-US" dirty="0"/>
            </a:br>
            <a:r>
              <a:rPr lang="en-US" dirty="0"/>
              <a:t>to convergence direction</a:t>
            </a:r>
          </a:p>
          <a:p>
            <a:r>
              <a:rPr lang="en-US" dirty="0"/>
              <a:t>Second iteration</a:t>
            </a:r>
          </a:p>
          <a:p>
            <a:pPr lvl="1"/>
            <a:r>
              <a:rPr lang="en-US" dirty="0"/>
              <a:t>The temporal candidate is move to</a:t>
            </a:r>
            <a:br>
              <a:rPr lang="en-US" dirty="0"/>
            </a:br>
            <a:r>
              <a:rPr lang="en-US" dirty="0"/>
              <a:t>current position</a:t>
            </a:r>
          </a:p>
          <a:p>
            <a:pPr lvl="2" algn="l"/>
            <a:r>
              <a:rPr lang="en-US" dirty="0"/>
              <a:t>To preserve result of large motion MVs</a:t>
            </a:r>
          </a:p>
          <a:p>
            <a:r>
              <a:rPr lang="en-US" dirty="0"/>
              <a:t>The new candidate structure have</a:t>
            </a:r>
            <a:br>
              <a:rPr lang="en-US" dirty="0"/>
            </a:br>
            <a:r>
              <a:rPr lang="en-US" dirty="0"/>
              <a:t>better coverage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48399"/>
              </p:ext>
            </p:extLst>
          </p:nvPr>
        </p:nvGraphicFramePr>
        <p:xfrm>
          <a:off x="4969059" y="177334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861129"/>
              </p:ext>
            </p:extLst>
          </p:nvPr>
        </p:nvGraphicFramePr>
        <p:xfrm>
          <a:off x="5313009" y="213910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298077"/>
              </p:ext>
            </p:extLst>
          </p:nvPr>
        </p:nvGraphicFramePr>
        <p:xfrm>
          <a:off x="6000909" y="285560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6031" y="3342701"/>
            <a:ext cx="108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First iteration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37323"/>
              </p:ext>
            </p:extLst>
          </p:nvPr>
        </p:nvGraphicFramePr>
        <p:xfrm>
          <a:off x="6000909" y="177334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68319"/>
              </p:ext>
            </p:extLst>
          </p:nvPr>
        </p:nvGraphicFramePr>
        <p:xfrm>
          <a:off x="7385444" y="209079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82769"/>
              </p:ext>
            </p:extLst>
          </p:nvPr>
        </p:nvGraphicFramePr>
        <p:xfrm>
          <a:off x="6688809" y="246830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792771" y="3338195"/>
            <a:ext cx="1306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Second Iteration</a:t>
            </a:r>
            <a:endParaRPr lang="en-GB" sz="1200" dirty="0">
              <a:latin typeface="+mn-lt"/>
              <a:ea typeface="바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4530" y="5768336"/>
            <a:ext cx="128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Total candidates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35284"/>
              </p:ext>
            </p:extLst>
          </p:nvPr>
        </p:nvGraphicFramePr>
        <p:xfrm>
          <a:off x="7249404" y="5099836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3330"/>
              </p:ext>
            </p:extLst>
          </p:nvPr>
        </p:nvGraphicFramePr>
        <p:xfrm>
          <a:off x="7240669" y="399738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784708"/>
              </p:ext>
            </p:extLst>
          </p:nvPr>
        </p:nvGraphicFramePr>
        <p:xfrm>
          <a:off x="6552769" y="436314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15373"/>
              </p:ext>
            </p:extLst>
          </p:nvPr>
        </p:nvGraphicFramePr>
        <p:xfrm>
          <a:off x="5856134" y="474064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56827"/>
              </p:ext>
            </p:extLst>
          </p:nvPr>
        </p:nvGraphicFramePr>
        <p:xfrm>
          <a:off x="5313009" y="1773348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882607"/>
              </p:ext>
            </p:extLst>
          </p:nvPr>
        </p:nvGraphicFramePr>
        <p:xfrm>
          <a:off x="7385444" y="2469895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70469"/>
              </p:ext>
            </p:extLst>
          </p:nvPr>
        </p:nvGraphicFramePr>
        <p:xfrm>
          <a:off x="7729394" y="2470065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98532"/>
              </p:ext>
            </p:extLst>
          </p:nvPr>
        </p:nvGraphicFramePr>
        <p:xfrm>
          <a:off x="6552769" y="473738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70906"/>
              </p:ext>
            </p:extLst>
          </p:nvPr>
        </p:nvGraphicFramePr>
        <p:xfrm>
          <a:off x="6896719" y="473755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40456"/>
              </p:ext>
            </p:extLst>
          </p:nvPr>
        </p:nvGraphicFramePr>
        <p:xfrm>
          <a:off x="6208819" y="3997291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23330"/>
              </p:ext>
            </p:extLst>
          </p:nvPr>
        </p:nvGraphicFramePr>
        <p:xfrm>
          <a:off x="6552769" y="398890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08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candidate structures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908054"/>
            <a:ext cx="8642350" cy="5517913"/>
          </a:xfrm>
        </p:spPr>
        <p:txBody>
          <a:bodyPr/>
          <a:lstStyle/>
          <a:p>
            <a:r>
              <a:rPr lang="en-US" dirty="0"/>
              <a:t>Others candidate structures used for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(1) 3DRS</a:t>
            </a:r>
          </a:p>
          <a:p>
            <a:pPr lvl="1"/>
            <a:r>
              <a:rPr lang="en-US" dirty="0"/>
              <a:t>(2) Y prediction</a:t>
            </a:r>
          </a:p>
          <a:p>
            <a:pPr lvl="1"/>
            <a:r>
              <a:rPr lang="en-US" dirty="0"/>
              <a:t>(3) Modified Y Prediction</a:t>
            </a:r>
          </a:p>
          <a:p>
            <a:pPr lvl="1"/>
            <a:r>
              <a:rPr lang="en-US" dirty="0"/>
              <a:t>(4) Our structure</a:t>
            </a:r>
          </a:p>
          <a:p>
            <a:pPr lvl="1"/>
            <a:r>
              <a:rPr lang="en-US" dirty="0"/>
              <a:t>(5) (6) Two structures as above respectively</a:t>
            </a:r>
            <a:endParaRPr lang="en-GB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66302"/>
              </p:ext>
            </p:extLst>
          </p:nvPr>
        </p:nvGraphicFramePr>
        <p:xfrm>
          <a:off x="3639758" y="2742626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56468"/>
              </p:ext>
            </p:extLst>
          </p:nvPr>
        </p:nvGraphicFramePr>
        <p:xfrm>
          <a:off x="3631023" y="164017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51486"/>
              </p:ext>
            </p:extLst>
          </p:nvPr>
        </p:nvGraphicFramePr>
        <p:xfrm>
          <a:off x="2943123" y="200593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32693"/>
              </p:ext>
            </p:extLst>
          </p:nvPr>
        </p:nvGraphicFramePr>
        <p:xfrm>
          <a:off x="2246488" y="238343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54111"/>
              </p:ext>
            </p:extLst>
          </p:nvPr>
        </p:nvGraphicFramePr>
        <p:xfrm>
          <a:off x="2943123" y="238017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11775"/>
              </p:ext>
            </p:extLst>
          </p:nvPr>
        </p:nvGraphicFramePr>
        <p:xfrm>
          <a:off x="3287073" y="238034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353163"/>
              </p:ext>
            </p:extLst>
          </p:nvPr>
        </p:nvGraphicFramePr>
        <p:xfrm>
          <a:off x="2599173" y="163169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3383"/>
              </p:ext>
            </p:extLst>
          </p:nvPr>
        </p:nvGraphicFramePr>
        <p:xfrm>
          <a:off x="2943123" y="163169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00948"/>
              </p:ext>
            </p:extLst>
          </p:nvPr>
        </p:nvGraphicFramePr>
        <p:xfrm>
          <a:off x="2246147" y="1631595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9613"/>
              </p:ext>
            </p:extLst>
          </p:nvPr>
        </p:nvGraphicFramePr>
        <p:xfrm>
          <a:off x="3640104" y="2376193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134605" y="3430823"/>
            <a:ext cx="199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4 candidates from top line</a:t>
            </a:r>
            <a:br>
              <a:rPr lang="en-US" sz="1200" dirty="0">
                <a:latin typeface="+mn-lt"/>
                <a:ea typeface="바탕"/>
              </a:rPr>
            </a:br>
            <a:r>
              <a:rPr lang="en-US" sz="1200" dirty="0">
                <a:latin typeface="+mn-lt"/>
                <a:ea typeface="바탕"/>
              </a:rPr>
              <a:t>More complexity than ours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965290"/>
              </p:ext>
            </p:extLst>
          </p:nvPr>
        </p:nvGraphicFramePr>
        <p:xfrm>
          <a:off x="6286918" y="2753656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31146"/>
              </p:ext>
            </p:extLst>
          </p:nvPr>
        </p:nvGraphicFramePr>
        <p:xfrm>
          <a:off x="6278183" y="165120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139737"/>
              </p:ext>
            </p:extLst>
          </p:nvPr>
        </p:nvGraphicFramePr>
        <p:xfrm>
          <a:off x="5590283" y="201696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63978"/>
              </p:ext>
            </p:extLst>
          </p:nvPr>
        </p:nvGraphicFramePr>
        <p:xfrm>
          <a:off x="4893648" y="239446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43719"/>
              </p:ext>
            </p:extLst>
          </p:nvPr>
        </p:nvGraphicFramePr>
        <p:xfrm>
          <a:off x="5590283" y="239120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44839"/>
              </p:ext>
            </p:extLst>
          </p:nvPr>
        </p:nvGraphicFramePr>
        <p:xfrm>
          <a:off x="5934233" y="239137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72910"/>
              </p:ext>
            </p:extLst>
          </p:nvPr>
        </p:nvGraphicFramePr>
        <p:xfrm>
          <a:off x="5246333" y="164272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822318"/>
              </p:ext>
            </p:extLst>
          </p:nvPr>
        </p:nvGraphicFramePr>
        <p:xfrm>
          <a:off x="5590283" y="1642722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 U</a:t>
                      </a:r>
                      <a:endParaRPr lang="en-GB" sz="9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76292"/>
              </p:ext>
            </p:extLst>
          </p:nvPr>
        </p:nvGraphicFramePr>
        <p:xfrm>
          <a:off x="4893307" y="1642625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59102"/>
              </p:ext>
            </p:extLst>
          </p:nvPr>
        </p:nvGraphicFramePr>
        <p:xfrm>
          <a:off x="6295653" y="2387223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804776" y="3427045"/>
            <a:ext cx="199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ea typeface="바탕"/>
              </a:rPr>
              <a:t>5 candidates from top line</a:t>
            </a:r>
            <a:br>
              <a:rPr lang="en-US" sz="1200" dirty="0">
                <a:latin typeface="+mn-lt"/>
                <a:ea typeface="바탕"/>
              </a:rPr>
            </a:br>
            <a:r>
              <a:rPr lang="en-US" sz="1200" dirty="0">
                <a:latin typeface="+mn-lt"/>
                <a:ea typeface="바탕"/>
              </a:rPr>
              <a:t>More complexity than ours</a:t>
            </a:r>
            <a:endParaRPr lang="en-GB" sz="1200" dirty="0">
              <a:latin typeface="+mn-lt"/>
              <a:ea typeface="바탕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60102"/>
              </p:ext>
            </p:extLst>
          </p:nvPr>
        </p:nvGraphicFramePr>
        <p:xfrm>
          <a:off x="5942968" y="1645363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37769"/>
              </p:ext>
            </p:extLst>
          </p:nvPr>
        </p:nvGraphicFramePr>
        <p:xfrm>
          <a:off x="5246333" y="2394467"/>
          <a:ext cx="343950" cy="365760"/>
        </p:xfrm>
        <a:graphic>
          <a:graphicData uri="http://schemas.openxmlformats.org/drawingml/2006/table">
            <a:tbl>
              <a:tblPr/>
              <a:tblGrid>
                <a:gridCol w="343950">
                  <a:extLst>
                    <a:ext uri="{9D8B030D-6E8A-4147-A177-3AD203B41FA5}">
                      <a16:colId xmlns:a16="http://schemas.microsoft.com/office/drawing/2014/main" val="3201149831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GB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8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Halo4_first frame (INIT)_First iteration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75" y="1795456"/>
            <a:ext cx="2085714" cy="14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5" y="4045733"/>
            <a:ext cx="2013488" cy="151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2" y="1790568"/>
            <a:ext cx="1896874" cy="1438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935" y="4045733"/>
            <a:ext cx="1997795" cy="15075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109" y="4045733"/>
            <a:ext cx="2085714" cy="15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5794" y="33443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(1)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5975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(2)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3149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(3)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2688" y="555332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(4)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2015" y="5633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(5)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7036" y="56397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(6)</a:t>
            </a:r>
            <a:endParaRPr lang="en-GB" dirty="0">
              <a:latin typeface="+mn-lt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6108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Halo4_first frame (INIT)_Second iteration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375794" y="33443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(1)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5975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(2)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3149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(3)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2688" y="555332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(4)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2015" y="5633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(5)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7036" y="56397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(6)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6" y="1620519"/>
            <a:ext cx="2076190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73" y="1642681"/>
            <a:ext cx="2095238" cy="1571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9" y="3962853"/>
            <a:ext cx="2066667" cy="15904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45" y="3981395"/>
            <a:ext cx="2066667" cy="1580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599" y="3972377"/>
            <a:ext cx="2057143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7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Halo4_second frame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375794" y="33443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(1)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5975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(2)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3149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(3)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2688" y="555332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(4)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2015" y="5633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(5)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7036" y="56397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(6)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25" y="1822001"/>
            <a:ext cx="1933333" cy="1514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0" y="1786397"/>
            <a:ext cx="1952381" cy="15047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0" y="3986652"/>
            <a:ext cx="1961905" cy="14952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125" y="3997209"/>
            <a:ext cx="1904762" cy="15428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556" y="4064858"/>
            <a:ext cx="1904762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Alley_1_first frame (INIT)_First iteration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375794" y="33443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(1)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5975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(2)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3149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(3)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2688" y="555332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(4)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2015" y="5633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(5)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7036" y="56397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(6)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85" y="1487560"/>
            <a:ext cx="2438128" cy="18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5" y="1487560"/>
            <a:ext cx="2465028" cy="18205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5" y="3760758"/>
            <a:ext cx="2487037" cy="18205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586" y="3760758"/>
            <a:ext cx="2445322" cy="18197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415" y="3760758"/>
            <a:ext cx="2455890" cy="18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Alley_1_first frame (INIT)_Second iteration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375794" y="33443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(1)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5975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(2)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3149" y="33362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(3)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2688" y="555332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(4)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2015" y="5633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(5)</a:t>
            </a:r>
            <a:endParaRPr lang="en-GB" dirty="0">
              <a:latin typeface="+mn-lt"/>
              <a:ea typeface="바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7036" y="56397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바탕"/>
              </a:rPr>
              <a:t>(6)</a:t>
            </a:r>
            <a:endParaRPr lang="en-GB" dirty="0">
              <a:latin typeface="+mn-lt"/>
              <a:ea typeface="바탕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5" y="1587181"/>
            <a:ext cx="2336852" cy="17449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73" y="1587181"/>
            <a:ext cx="2324063" cy="1744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9" y="3835780"/>
            <a:ext cx="2334958" cy="17397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466" y="3834061"/>
            <a:ext cx="2370770" cy="17432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640" y="3834061"/>
            <a:ext cx="2349882" cy="17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33842"/>
      </p:ext>
    </p:extLst>
  </p:cSld>
  <p:clrMapOvr>
    <a:masterClrMapping/>
  </p:clrMapOvr>
</p:sld>
</file>

<file path=ppt/theme/theme1.xml><?xml version="1.0" encoding="utf-8"?>
<a:theme xmlns:a="http://schemas.openxmlformats.org/drawingml/2006/main" name="capp">
  <a:themeElements>
    <a:clrScheme name="capp_new_template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capp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굴림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latin typeface="+mn-lt"/>
            <a:ea typeface="바탕"/>
          </a:defRPr>
        </a:defPPr>
      </a:lstStyle>
    </a:txDef>
  </a:objectDefaults>
  <a:extraClrSchemeLst>
    <a:extraClrScheme>
      <a:clrScheme name="capp_new_template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p_new_template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28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LG_display_seminar_7th</Template>
  <TotalTime>117484</TotalTime>
  <Words>905</Words>
  <Application>Microsoft Office PowerPoint</Application>
  <PresentationFormat>On-screen Show (4:3)</PresentationFormat>
  <Paragraphs>473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바탕</vt:lpstr>
      <vt:lpstr>HY수평선M</vt:lpstr>
      <vt:lpstr>맑은 고딕</vt:lpstr>
      <vt:lpstr>Arial</vt:lpstr>
      <vt:lpstr>Arial Black</vt:lpstr>
      <vt:lpstr>Calibri</vt:lpstr>
      <vt:lpstr>Tahoma</vt:lpstr>
      <vt:lpstr>Wingdings</vt:lpstr>
      <vt:lpstr>capp</vt:lpstr>
      <vt:lpstr>Modified Y prediction</vt:lpstr>
      <vt:lpstr>3DRS vs Y Prediction</vt:lpstr>
      <vt:lpstr>New Candidate Structure</vt:lpstr>
      <vt:lpstr>Additional candidate structures</vt:lpstr>
      <vt:lpstr>Structure comparison </vt:lpstr>
      <vt:lpstr>Structure comparison </vt:lpstr>
      <vt:lpstr>Structure comparison </vt:lpstr>
      <vt:lpstr>Structure comparison </vt:lpstr>
      <vt:lpstr>Structure comparison </vt:lpstr>
      <vt:lpstr>Structure comparison </vt:lpstr>
      <vt:lpstr>Structure comparison </vt:lpstr>
      <vt:lpstr>MAP vs 3DRS</vt:lpstr>
      <vt:lpstr>MAP vs 3DRS</vt:lpstr>
      <vt:lpstr>MAP vs 3DRS</vt:lpstr>
      <vt:lpstr>MAP vs 3DRS</vt:lpstr>
      <vt:lpstr>MAP vs 3DRS</vt:lpstr>
      <vt:lpstr>MAP vs 3DRS</vt:lpstr>
      <vt:lpstr>MAP vs 3DRS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Seminar</dc:title>
  <dc:creator>swkim</dc:creator>
  <cp:lastModifiedBy>Thai K. Nguyen</cp:lastModifiedBy>
  <cp:revision>3827</cp:revision>
  <cp:lastPrinted>2016-08-13T04:03:47Z</cp:lastPrinted>
  <dcterms:created xsi:type="dcterms:W3CDTF">2013-06-25T04:16:40Z</dcterms:created>
  <dcterms:modified xsi:type="dcterms:W3CDTF">2017-06-08T13:58:00Z</dcterms:modified>
</cp:coreProperties>
</file>